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6" r:id="rId8"/>
    <p:sldId id="267" r:id="rId9"/>
    <p:sldId id="271" r:id="rId10"/>
    <p:sldId id="263" r:id="rId11"/>
    <p:sldId id="270" r:id="rId12"/>
    <p:sldId id="264" r:id="rId13"/>
    <p:sldId id="268" r:id="rId14"/>
    <p:sldId id="273"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1A4C75-5B53-4EDD-8041-73DDBC15D928}" v="21" dt="2025-06-16T01:17:35.6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61" d="100"/>
          <a:sy n="161" d="100"/>
        </p:scale>
        <p:origin x="308"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an Copple" userId="d3a37ada10ac9b95" providerId="LiveId" clId="{E91A4C75-5B53-4EDD-8041-73DDBC15D928}"/>
    <pc:docChg chg="undo custSel modSld">
      <pc:chgData name="Sean Copple" userId="d3a37ada10ac9b95" providerId="LiveId" clId="{E91A4C75-5B53-4EDD-8041-73DDBC15D928}" dt="2025-06-16T01:19:22.697" v="45" actId="14100"/>
      <pc:docMkLst>
        <pc:docMk/>
      </pc:docMkLst>
      <pc:sldChg chg="modAnim">
        <pc:chgData name="Sean Copple" userId="d3a37ada10ac9b95" providerId="LiveId" clId="{E91A4C75-5B53-4EDD-8041-73DDBC15D928}" dt="2025-06-15T04:01:05.774" v="0"/>
        <pc:sldMkLst>
          <pc:docMk/>
          <pc:sldMk cId="131267394" sldId="256"/>
        </pc:sldMkLst>
      </pc:sldChg>
      <pc:sldChg chg="modAnim">
        <pc:chgData name="Sean Copple" userId="d3a37ada10ac9b95" providerId="LiveId" clId="{E91A4C75-5B53-4EDD-8041-73DDBC15D928}" dt="2025-06-15T04:02:12.184" v="1"/>
        <pc:sldMkLst>
          <pc:docMk/>
          <pc:sldMk cId="2644241815" sldId="258"/>
        </pc:sldMkLst>
      </pc:sldChg>
      <pc:sldChg chg="modAnim">
        <pc:chgData name="Sean Copple" userId="d3a37ada10ac9b95" providerId="LiveId" clId="{E91A4C75-5B53-4EDD-8041-73DDBC15D928}" dt="2025-06-15T04:06:07.110" v="2"/>
        <pc:sldMkLst>
          <pc:docMk/>
          <pc:sldMk cId="966329554" sldId="259"/>
        </pc:sldMkLst>
      </pc:sldChg>
      <pc:sldChg chg="modAnim">
        <pc:chgData name="Sean Copple" userId="d3a37ada10ac9b95" providerId="LiveId" clId="{E91A4C75-5B53-4EDD-8041-73DDBC15D928}" dt="2025-06-15T04:07:59.277" v="7"/>
        <pc:sldMkLst>
          <pc:docMk/>
          <pc:sldMk cId="2078836596" sldId="260"/>
        </pc:sldMkLst>
      </pc:sldChg>
      <pc:sldChg chg="modAnim">
        <pc:chgData name="Sean Copple" userId="d3a37ada10ac9b95" providerId="LiveId" clId="{E91A4C75-5B53-4EDD-8041-73DDBC15D928}" dt="2025-06-15T04:08:44.026" v="8"/>
        <pc:sldMkLst>
          <pc:docMk/>
          <pc:sldMk cId="101158460" sldId="261"/>
        </pc:sldMkLst>
      </pc:sldChg>
      <pc:sldChg chg="modAnim">
        <pc:chgData name="Sean Copple" userId="d3a37ada10ac9b95" providerId="LiveId" clId="{E91A4C75-5B53-4EDD-8041-73DDBC15D928}" dt="2025-06-15T04:08:50.262" v="9"/>
        <pc:sldMkLst>
          <pc:docMk/>
          <pc:sldMk cId="2137373368" sldId="262"/>
        </pc:sldMkLst>
      </pc:sldChg>
      <pc:sldChg chg="modAnim">
        <pc:chgData name="Sean Copple" userId="d3a37ada10ac9b95" providerId="LiveId" clId="{E91A4C75-5B53-4EDD-8041-73DDBC15D928}" dt="2025-06-15T04:09:15.849" v="13"/>
        <pc:sldMkLst>
          <pc:docMk/>
          <pc:sldMk cId="486312982" sldId="263"/>
        </pc:sldMkLst>
      </pc:sldChg>
      <pc:sldChg chg="modAnim">
        <pc:chgData name="Sean Copple" userId="d3a37ada10ac9b95" providerId="LiveId" clId="{E91A4C75-5B53-4EDD-8041-73DDBC15D928}" dt="2025-06-15T04:09:29.060" v="15"/>
        <pc:sldMkLst>
          <pc:docMk/>
          <pc:sldMk cId="3081976463" sldId="264"/>
        </pc:sldMkLst>
      </pc:sldChg>
      <pc:sldChg chg="modAnim">
        <pc:chgData name="Sean Copple" userId="d3a37ada10ac9b95" providerId="LiveId" clId="{E91A4C75-5B53-4EDD-8041-73DDBC15D928}" dt="2025-06-15T04:08:58.220" v="10"/>
        <pc:sldMkLst>
          <pc:docMk/>
          <pc:sldMk cId="1588530877" sldId="266"/>
        </pc:sldMkLst>
      </pc:sldChg>
      <pc:sldChg chg="modAnim">
        <pc:chgData name="Sean Copple" userId="d3a37ada10ac9b95" providerId="LiveId" clId="{E91A4C75-5B53-4EDD-8041-73DDBC15D928}" dt="2025-06-15T04:09:05.977" v="11"/>
        <pc:sldMkLst>
          <pc:docMk/>
          <pc:sldMk cId="510600932" sldId="267"/>
        </pc:sldMkLst>
      </pc:sldChg>
      <pc:sldChg chg="modAnim">
        <pc:chgData name="Sean Copple" userId="d3a37ada10ac9b95" providerId="LiveId" clId="{E91A4C75-5B53-4EDD-8041-73DDBC15D928}" dt="2025-06-15T04:09:34.870" v="16"/>
        <pc:sldMkLst>
          <pc:docMk/>
          <pc:sldMk cId="4188746426" sldId="268"/>
        </pc:sldMkLst>
      </pc:sldChg>
      <pc:sldChg chg="modAnim">
        <pc:chgData name="Sean Copple" userId="d3a37ada10ac9b95" providerId="LiveId" clId="{E91A4C75-5B53-4EDD-8041-73DDBC15D928}" dt="2025-06-15T04:09:45.407" v="18"/>
        <pc:sldMkLst>
          <pc:docMk/>
          <pc:sldMk cId="3780971748" sldId="269"/>
        </pc:sldMkLst>
      </pc:sldChg>
      <pc:sldChg chg="modAnim">
        <pc:chgData name="Sean Copple" userId="d3a37ada10ac9b95" providerId="LiveId" clId="{E91A4C75-5B53-4EDD-8041-73DDBC15D928}" dt="2025-06-15T04:09:21.204" v="14"/>
        <pc:sldMkLst>
          <pc:docMk/>
          <pc:sldMk cId="960571738" sldId="270"/>
        </pc:sldMkLst>
      </pc:sldChg>
      <pc:sldChg chg="modAnim">
        <pc:chgData name="Sean Copple" userId="d3a37ada10ac9b95" providerId="LiveId" clId="{E91A4C75-5B53-4EDD-8041-73DDBC15D928}" dt="2025-06-15T04:09:10.781" v="12"/>
        <pc:sldMkLst>
          <pc:docMk/>
          <pc:sldMk cId="3548032405" sldId="271"/>
        </pc:sldMkLst>
      </pc:sldChg>
      <pc:sldChg chg="addSp delSp modSp mod modAnim">
        <pc:chgData name="Sean Copple" userId="d3a37ada10ac9b95" providerId="LiveId" clId="{E91A4C75-5B53-4EDD-8041-73DDBC15D928}" dt="2025-06-16T01:19:22.697" v="45" actId="14100"/>
        <pc:sldMkLst>
          <pc:docMk/>
          <pc:sldMk cId="1064744066" sldId="273"/>
        </pc:sldMkLst>
        <pc:spChg chg="mod">
          <ac:chgData name="Sean Copple" userId="d3a37ada10ac9b95" providerId="LiveId" clId="{E91A4C75-5B53-4EDD-8041-73DDBC15D928}" dt="2025-06-16T01:19:07.962" v="41" actId="1076"/>
          <ac:spMkLst>
            <pc:docMk/>
            <pc:sldMk cId="1064744066" sldId="273"/>
            <ac:spMk id="2" creationId="{F1E229F1-59FF-9616-54BF-0509132917FA}"/>
          </ac:spMkLst>
        </pc:spChg>
        <pc:picChg chg="mod">
          <ac:chgData name="Sean Copple" userId="d3a37ada10ac9b95" providerId="LiveId" clId="{E91A4C75-5B53-4EDD-8041-73DDBC15D928}" dt="2025-06-16T01:19:16.468" v="43" actId="1076"/>
          <ac:picMkLst>
            <pc:docMk/>
            <pc:sldMk cId="1064744066" sldId="273"/>
            <ac:picMk id="3" creationId="{A8B2DD9A-211E-BD9D-88AF-FD89DD158BA5}"/>
          </ac:picMkLst>
        </pc:picChg>
        <pc:picChg chg="add mod ord">
          <ac:chgData name="Sean Copple" userId="d3a37ada10ac9b95" providerId="LiveId" clId="{E91A4C75-5B53-4EDD-8041-73DDBC15D928}" dt="2025-06-16T01:19:22.697" v="45" actId="14100"/>
          <ac:picMkLst>
            <pc:docMk/>
            <pc:sldMk cId="1064744066" sldId="273"/>
            <ac:picMk id="5" creationId="{150E33B4-3259-2CFC-6259-A14C463EEA97}"/>
          </ac:picMkLst>
        </pc:picChg>
        <pc:picChg chg="del">
          <ac:chgData name="Sean Copple" userId="d3a37ada10ac9b95" providerId="LiveId" clId="{E91A4C75-5B53-4EDD-8041-73DDBC15D928}" dt="2025-06-16T01:17:18.758" v="19" actId="478"/>
          <ac:picMkLst>
            <pc:docMk/>
            <pc:sldMk cId="1064744066" sldId="273"/>
            <ac:picMk id="3074" creationId="{C88C2BD9-9BE0-0C47-4A94-1057CDB68B48}"/>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1643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806389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4231061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22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8681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3834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0855971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804661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633945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7896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9754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44633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FAA695-64F0-48B9-B813-BA29F61AB435}" type="datetimeFigureOut">
              <a:rPr lang="en-US" smtClean="0"/>
              <a:t>6/15/2025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41585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76225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AA695-64F0-48B9-B813-BA29F61AB435}" type="datetimeFigureOut">
              <a:rPr lang="en-US" smtClean="0"/>
              <a:t>6/15/2025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00283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984420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067544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FAA695-64F0-48B9-B813-BA29F61AB435}" type="datetimeFigureOut">
              <a:rPr lang="en-US" smtClean="0"/>
              <a:t>6/15/2025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CA6903B-5128-4ADF-8785-5BFFE8EFDE3B}" type="slidenum">
              <a:rPr lang="en-US" smtClean="0"/>
              <a:t>‹#›</a:t>
            </a:fld>
            <a:endParaRPr lang="en-US"/>
          </a:p>
        </p:txBody>
      </p:sp>
    </p:spTree>
    <p:extLst>
      <p:ext uri="{BB962C8B-B14F-4D97-AF65-F5344CB8AC3E}">
        <p14:creationId xmlns:p14="http://schemas.microsoft.com/office/powerpoint/2010/main" val="272329164"/>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5.jpeg"/><Relationship Id="rId5" Type="http://schemas.openxmlformats.org/officeDocument/2006/relationships/image" Target="../media/image2.pn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7.jpeg"/><Relationship Id="rId5" Type="http://schemas.openxmlformats.org/officeDocument/2006/relationships/image" Target="../media/image2.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8" Type="http://schemas.openxmlformats.org/officeDocument/2006/relationships/audio" Target="../media/media5.m4a"/><Relationship Id="rId13" Type="http://schemas.openxmlformats.org/officeDocument/2006/relationships/image" Target="../media/image4.png"/><Relationship Id="rId3" Type="http://schemas.microsoft.com/office/2007/relationships/media" Target="../media/media3.m4a"/><Relationship Id="rId7" Type="http://schemas.microsoft.com/office/2007/relationships/media" Target="../media/media5.m4a"/><Relationship Id="rId12" Type="http://schemas.openxmlformats.org/officeDocument/2006/relationships/image" Target="../media/image5.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audio" Target="../media/media4.m4a"/><Relationship Id="rId11" Type="http://schemas.openxmlformats.org/officeDocument/2006/relationships/slideLayout" Target="../slideLayouts/slideLayout1.xml"/><Relationship Id="rId5" Type="http://schemas.microsoft.com/office/2007/relationships/media" Target="../media/media4.m4a"/><Relationship Id="rId10" Type="http://schemas.openxmlformats.org/officeDocument/2006/relationships/audio" Target="../media/media6.m4a"/><Relationship Id="rId4" Type="http://schemas.openxmlformats.org/officeDocument/2006/relationships/audio" Target="../media/media3.m4a"/><Relationship Id="rId9" Type="http://schemas.microsoft.com/office/2007/relationships/media" Target="../media/media6.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microsoft.com/office/2007/relationships/media" Target="../media/media9.m4a"/><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jpeg"/><Relationship Id="rId5" Type="http://schemas.openxmlformats.org/officeDocument/2006/relationships/slideLayout" Target="../slideLayouts/slideLayout1.xml"/><Relationship Id="rId4" Type="http://schemas.openxmlformats.org/officeDocument/2006/relationships/audio" Target="../media/media9.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06" name="Group 1105">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07" name="Rectangle 1106">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08"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914894" y="1122363"/>
            <a:ext cx="3156229" cy="2387600"/>
          </a:xfrm>
        </p:spPr>
        <p:txBody>
          <a:bodyPr>
            <a:normAutofit/>
          </a:bodyPr>
          <a:lstStyle/>
          <a:p>
            <a:r>
              <a:rPr lang="en-US" dirty="0"/>
              <a:t>The Smart Bird Feeder</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7972042" y="3714751"/>
            <a:ext cx="4564061" cy="2092325"/>
          </a:xfrm>
        </p:spPr>
        <p:txBody>
          <a:bodyPr>
            <a:normAutofit/>
          </a:bodyPr>
          <a:lstStyle/>
          <a:p>
            <a:r>
              <a:rPr lang="en-US" sz="2800" dirty="0"/>
              <a:t>EET411L – Final Project</a:t>
            </a:r>
          </a:p>
        </p:txBody>
      </p:sp>
      <p:pic>
        <p:nvPicPr>
          <p:cNvPr id="1026" name="Picture 2">
            <a:extLst>
              <a:ext uri="{FF2B5EF4-FFF2-40B4-BE49-F238E27FC236}">
                <a16:creationId xmlns:a16="http://schemas.microsoft.com/office/drawing/2014/main" id="{33055A5D-A77A-EAB4-8E21-0A4FD5C97B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4516" r="-1" b="4751"/>
          <a:stretch/>
        </p:blipFill>
        <p:spPr bwMode="auto">
          <a:xfrm>
            <a:off x="-5598" y="-17230"/>
            <a:ext cx="7606165" cy="6875230"/>
          </a:xfrm>
          <a:prstGeom prst="rect">
            <a:avLst/>
          </a:prstGeom>
          <a:noFill/>
          <a:extLst>
            <a:ext uri="{909E8E84-426E-40DD-AFC4-6F175D3DCCD1}">
              <a14:hiddenFill xmlns:a14="http://schemas.microsoft.com/office/drawing/2010/main">
                <a:solidFill>
                  <a:srgbClr val="FFFFFF"/>
                </a:solidFill>
              </a14:hiddenFill>
            </a:ext>
          </a:extLst>
        </p:spPr>
      </p:pic>
      <p:grpSp>
        <p:nvGrpSpPr>
          <p:cNvPr id="1110" name="Group 1109">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11"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12"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3"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4"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15"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6"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7"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8"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9"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0"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1"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2"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3"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4"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5"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6"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8"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9"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40"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1"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2"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3"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4"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5"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6"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7"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8"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9"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0"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1"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52"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3"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4"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5"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6"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7"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8"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9"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0"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1"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2"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3"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4"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166" name="Group 1165">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67"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8"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9"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0"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1"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2"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3"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4"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5"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6"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pic>
        <p:nvPicPr>
          <p:cNvPr id="5" name="Sldie 1">
            <a:hlinkClick r:id="" action="ppaction://media"/>
            <a:extLst>
              <a:ext uri="{FF2B5EF4-FFF2-40B4-BE49-F238E27FC236}">
                <a16:creationId xmlns:a16="http://schemas.microsoft.com/office/drawing/2014/main" id="{00D3CF32-99B3-D664-8BFF-2B1C32ECB5A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73970" y="615951"/>
            <a:ext cx="406400" cy="406400"/>
          </a:xfrm>
          <a:prstGeom prst="rect">
            <a:avLst/>
          </a:prstGeom>
        </p:spPr>
      </p:pic>
    </p:spTree>
    <p:extLst>
      <p:ext uri="{BB962C8B-B14F-4D97-AF65-F5344CB8AC3E}">
        <p14:creationId xmlns:p14="http://schemas.microsoft.com/office/powerpoint/2010/main" val="13126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 presetClass="mediacall" presetSubtype="0" fill="hold" nodeType="withEffect">
                                  <p:stCondLst>
                                    <p:cond delay="2000"/>
                                  </p:stCondLst>
                                  <p:childTnLst>
                                    <p:cmd type="call" cmd="playFrom(0.0)">
                                      <p:cBhvr>
                                        <p:cTn id="12" dur="463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947249" y="161925"/>
            <a:ext cx="7406374" cy="952500"/>
          </a:xfrm>
        </p:spPr>
        <p:txBody>
          <a:bodyPr>
            <a:normAutofit/>
          </a:bodyPr>
          <a:lstStyle/>
          <a:p>
            <a:r>
              <a:rPr lang="en-US" dirty="0"/>
              <a:t>Flowchart</a:t>
            </a:r>
          </a:p>
        </p:txBody>
      </p:sp>
      <p:pic>
        <p:nvPicPr>
          <p:cNvPr id="9219" name="Picture 3">
            <a:extLst>
              <a:ext uri="{FF2B5EF4-FFF2-40B4-BE49-F238E27FC236}">
                <a16:creationId xmlns:a16="http://schemas.microsoft.com/office/drawing/2014/main" id="{96C879EF-C75F-2297-909A-72AD23C672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603" y="1219200"/>
            <a:ext cx="11352794" cy="5476875"/>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0">
            <a:hlinkClick r:id="" action="ppaction://media"/>
            <a:extLst>
              <a:ext uri="{FF2B5EF4-FFF2-40B4-BE49-F238E27FC236}">
                <a16:creationId xmlns:a16="http://schemas.microsoft.com/office/drawing/2014/main" id="{250DE654-EC13-15ED-DE03-A51AA1E6CA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5153" y="812800"/>
            <a:ext cx="406400" cy="406400"/>
          </a:xfrm>
          <a:prstGeom prst="rect">
            <a:avLst/>
          </a:prstGeom>
        </p:spPr>
      </p:pic>
    </p:spTree>
    <p:extLst>
      <p:ext uri="{BB962C8B-B14F-4D97-AF65-F5344CB8AC3E}">
        <p14:creationId xmlns:p14="http://schemas.microsoft.com/office/powerpoint/2010/main" val="48631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369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
            <a:extLst>
              <a:ext uri="{FF2B5EF4-FFF2-40B4-BE49-F238E27FC236}">
                <a16:creationId xmlns:a16="http://schemas.microsoft.com/office/drawing/2014/main" id="{90D6A920-12BE-E91A-F142-4D19AC4119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775" y="76200"/>
            <a:ext cx="7976566" cy="6781800"/>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11">
            <a:hlinkClick r:id="" action="ppaction://media"/>
            <a:extLst>
              <a:ext uri="{FF2B5EF4-FFF2-40B4-BE49-F238E27FC236}">
                <a16:creationId xmlns:a16="http://schemas.microsoft.com/office/drawing/2014/main" id="{0277D59A-94C3-53B7-A60A-A988828C9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4317" y="308429"/>
            <a:ext cx="406400" cy="406400"/>
          </a:xfrm>
          <a:prstGeom prst="rect">
            <a:avLst/>
          </a:prstGeom>
        </p:spPr>
      </p:pic>
    </p:spTree>
    <p:extLst>
      <p:ext uri="{BB962C8B-B14F-4D97-AF65-F5344CB8AC3E}">
        <p14:creationId xmlns:p14="http://schemas.microsoft.com/office/powerpoint/2010/main" val="96057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27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273" name="Group 1127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274" name="Group 1127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28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28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29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0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1275" name="Group 1127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27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grpSp>
      <p:grpSp>
        <p:nvGrpSpPr>
          <p:cNvPr id="11314" name="Group 1131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315" name="Rectangle 1131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1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4763336" y="9525"/>
            <a:ext cx="6050713" cy="1003300"/>
          </a:xfrm>
        </p:spPr>
        <p:txBody>
          <a:bodyPr vert="horz" lIns="91440" tIns="45720" rIns="91440" bIns="45720" rtlCol="0" anchor="ctr">
            <a:normAutofit/>
          </a:bodyPr>
          <a:lstStyle/>
          <a:p>
            <a:r>
              <a:rPr lang="en-US" sz="3600" dirty="0"/>
              <a:t>How It Works</a:t>
            </a:r>
          </a:p>
        </p:txBody>
      </p:sp>
      <p:pic>
        <p:nvPicPr>
          <p:cNvPr id="11266" name="Picture 2">
            <a:extLst>
              <a:ext uri="{FF2B5EF4-FFF2-40B4-BE49-F238E27FC236}">
                <a16:creationId xmlns:a16="http://schemas.microsoft.com/office/drawing/2014/main" id="{D19ED240-9DD3-8886-B1A4-6968ACDEEA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6616" r="22689"/>
          <a:stretch/>
        </p:blipFill>
        <p:spPr bwMode="auto">
          <a:xfrm>
            <a:off x="-5597" y="10"/>
            <a:ext cx="4635583"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1318" name="Group 1131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319" name="Rectangle 1131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2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2" name="Rectangle 1132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2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7" name="Rectangle 1134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4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9" name="Rectangle 1135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6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4" name="Rectangle 1">
            <a:extLst>
              <a:ext uri="{FF2B5EF4-FFF2-40B4-BE49-F238E27FC236}">
                <a16:creationId xmlns:a16="http://schemas.microsoft.com/office/drawing/2014/main" id="{358A5469-DF0C-36B5-90CB-70E919428E24}"/>
              </a:ext>
            </a:extLst>
          </p:cNvPr>
          <p:cNvSpPr>
            <a:spLocks noGrp="1" noChangeArrowheads="1"/>
          </p:cNvSpPr>
          <p:nvPr>
            <p:ph type="subTitle" idx="1"/>
          </p:nvPr>
        </p:nvSpPr>
        <p:spPr bwMode="auto">
          <a:xfrm>
            <a:off x="4576764" y="912813"/>
            <a:ext cx="7477124" cy="58594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fontAlgn="base">
              <a:lnSpc>
                <a:spcPct val="110000"/>
              </a:lnSpc>
              <a:tabLst/>
            </a:pPr>
            <a:r>
              <a:rPr lang="en-US" dirty="0"/>
              <a:t>During the day, the light sensors activate the system. If an object lands on the feeder, the load cell checks the weight. If it matches a bird, the servo opens the gate. If the weight is too high, access is denied. Safety sensors ensure the gate does not harm animals. If the tray is empty, the servo rotates the feeder wheel. Food levels and system status are monitored, and alerts are sent as needed. The solar tracker adjusts panel position for sunlight, and the power system manages battery charging efficiently. At night, the system enters low-power mode.</a:t>
            </a:r>
            <a:endParaRPr kumimoji="0" lang="en-US" altLang="en-US" b="0" i="0" u="none" strike="noStrike" normalizeH="0" baseline="0" dirty="0">
              <a:ln>
                <a:noFill/>
              </a:ln>
              <a:solidFill>
                <a:schemeClr val="tx1"/>
              </a:solidFill>
            </a:endParaRPr>
          </a:p>
        </p:txBody>
      </p:sp>
      <p:pic>
        <p:nvPicPr>
          <p:cNvPr id="3" name="Slide eleven">
            <a:hlinkClick r:id="" action="ppaction://media"/>
            <a:extLst>
              <a:ext uri="{FF2B5EF4-FFF2-40B4-BE49-F238E27FC236}">
                <a16:creationId xmlns:a16="http://schemas.microsoft.com/office/drawing/2014/main" id="{0C79DB1F-BAF2-DC8E-0790-BFB5EFD2B2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74650" y="307975"/>
            <a:ext cx="406400" cy="406400"/>
          </a:xfrm>
          <a:prstGeom prst="rect">
            <a:avLst/>
          </a:prstGeom>
        </p:spPr>
      </p:pic>
    </p:spTree>
    <p:extLst>
      <p:ext uri="{BB962C8B-B14F-4D97-AF65-F5344CB8AC3E}">
        <p14:creationId xmlns:p14="http://schemas.microsoft.com/office/powerpoint/2010/main" val="3081976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73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857900" y="258619"/>
            <a:ext cx="8001000" cy="1339272"/>
          </a:xfrm>
        </p:spPr>
        <p:txBody>
          <a:bodyPr>
            <a:normAutofit/>
          </a:bodyPr>
          <a:lstStyle/>
          <a:p>
            <a:r>
              <a:rPr lang="en-US" dirty="0"/>
              <a:t>Parts List and budget</a:t>
            </a:r>
          </a:p>
        </p:txBody>
      </p:sp>
      <p:pic>
        <p:nvPicPr>
          <p:cNvPr id="4" name="Picture 3">
            <a:extLst>
              <a:ext uri="{FF2B5EF4-FFF2-40B4-BE49-F238E27FC236}">
                <a16:creationId xmlns:a16="http://schemas.microsoft.com/office/drawing/2014/main" id="{8774F13D-DED3-458A-1035-8493A60C505D}"/>
              </a:ext>
            </a:extLst>
          </p:cNvPr>
          <p:cNvPicPr>
            <a:picLocks noChangeAspect="1"/>
          </p:cNvPicPr>
          <p:nvPr/>
        </p:nvPicPr>
        <p:blipFill>
          <a:blip r:embed="rId4"/>
          <a:stretch>
            <a:fillRect/>
          </a:stretch>
        </p:blipFill>
        <p:spPr>
          <a:xfrm>
            <a:off x="2264228" y="2039548"/>
            <a:ext cx="9481457" cy="2618543"/>
          </a:xfrm>
          <a:prstGeom prst="rect">
            <a:avLst/>
          </a:prstGeom>
        </p:spPr>
      </p:pic>
      <p:pic>
        <p:nvPicPr>
          <p:cNvPr id="5" name="slide 13">
            <a:hlinkClick r:id="" action="ppaction://media"/>
            <a:extLst>
              <a:ext uri="{FF2B5EF4-FFF2-40B4-BE49-F238E27FC236}">
                <a16:creationId xmlns:a16="http://schemas.microsoft.com/office/drawing/2014/main" id="{B29099D7-DE96-DC30-07E1-CCD1BA384F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8904" y="399473"/>
            <a:ext cx="406400" cy="406400"/>
          </a:xfrm>
          <a:prstGeom prst="rect">
            <a:avLst/>
          </a:prstGeom>
        </p:spPr>
      </p:pic>
    </p:spTree>
    <p:extLst>
      <p:ext uri="{BB962C8B-B14F-4D97-AF65-F5344CB8AC3E}">
        <p14:creationId xmlns:p14="http://schemas.microsoft.com/office/powerpoint/2010/main" val="418874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973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3221" name="Group 3220">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222" name="Rectangle 3221">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23"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8708634" y="1393826"/>
            <a:ext cx="3330966" cy="2387600"/>
          </a:xfrm>
        </p:spPr>
        <p:txBody>
          <a:bodyPr>
            <a:normAutofit/>
          </a:bodyPr>
          <a:lstStyle/>
          <a:p>
            <a:r>
              <a:rPr lang="en-US" dirty="0"/>
              <a:t>The Smart Bird Feeder</a:t>
            </a:r>
          </a:p>
        </p:txBody>
      </p:sp>
      <p:grpSp>
        <p:nvGrpSpPr>
          <p:cNvPr id="3225" name="Group 3224">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3226"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27"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8"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9"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30"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1"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2"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3"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4"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5"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6"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7"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8"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9"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0"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1"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2"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3"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4"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5"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6"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7"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8"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9"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0"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1"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2"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3"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4"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55"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6"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7"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8"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9"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0"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1"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2"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3"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81"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18"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19"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20"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4"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4"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6"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7"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8"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9"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0"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1"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2"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3"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4"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5"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pic>
        <p:nvPicPr>
          <p:cNvPr id="5" name="Picture 4" descr="A bird feeder on a pole&#10;&#10;AI-generated content may be incorrect.">
            <a:extLst>
              <a:ext uri="{FF2B5EF4-FFF2-40B4-BE49-F238E27FC236}">
                <a16:creationId xmlns:a16="http://schemas.microsoft.com/office/drawing/2014/main" id="{150E33B4-3259-2CFC-6259-A14C463EEA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75" y="-276"/>
            <a:ext cx="8728591" cy="6858275"/>
          </a:xfrm>
          <a:prstGeom prst="rect">
            <a:avLst/>
          </a:prstGeom>
        </p:spPr>
      </p:pic>
      <p:grpSp>
        <p:nvGrpSpPr>
          <p:cNvPr id="3265" name="Group 3264">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266"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7"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8"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9"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0"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1"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2"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3"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4"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5"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pic>
        <p:nvPicPr>
          <p:cNvPr id="3" name="Slide 14">
            <a:hlinkClick r:id="" action="ppaction://media"/>
            <a:extLst>
              <a:ext uri="{FF2B5EF4-FFF2-40B4-BE49-F238E27FC236}">
                <a16:creationId xmlns:a16="http://schemas.microsoft.com/office/drawing/2014/main" id="{A8B2DD9A-211E-BD9D-88AF-FD89DD158B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50826" y="99220"/>
            <a:ext cx="406400" cy="406400"/>
          </a:xfrm>
          <a:prstGeom prst="rect">
            <a:avLst/>
          </a:prstGeom>
        </p:spPr>
      </p:pic>
    </p:spTree>
    <p:extLst>
      <p:ext uri="{BB962C8B-B14F-4D97-AF65-F5344CB8AC3E}">
        <p14:creationId xmlns:p14="http://schemas.microsoft.com/office/powerpoint/2010/main" val="106474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196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0CB3562-F1EB-8F60-82D7-05B3DE08DAEE}"/>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8150" b="6945"/>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449312" y="-1320800"/>
            <a:ext cx="8791575" cy="2387600"/>
          </a:xfrm>
        </p:spPr>
        <p:txBody>
          <a:bodyPr vert="horz" lIns="91440" tIns="45720" rIns="91440" bIns="45720" rtlCol="0">
            <a:normAutofit/>
          </a:bodyPr>
          <a:lstStyle/>
          <a:p>
            <a:r>
              <a:rPr lang="en-US" dirty="0"/>
              <a:t>Conclusion</a:t>
            </a:r>
          </a:p>
        </p:txBody>
      </p:sp>
      <p:sp>
        <p:nvSpPr>
          <p:cNvPr id="5" name="Rectangle 2">
            <a:extLst>
              <a:ext uri="{FF2B5EF4-FFF2-40B4-BE49-F238E27FC236}">
                <a16:creationId xmlns:a16="http://schemas.microsoft.com/office/drawing/2014/main" id="{DECD0BC7-CF27-EA6C-1CA6-3B43CE8C1CAE}"/>
              </a:ext>
            </a:extLst>
          </p:cNvPr>
          <p:cNvSpPr>
            <a:spLocks noGrp="1" noChangeArrowheads="1"/>
          </p:cNvSpPr>
          <p:nvPr>
            <p:ph type="subTitle" idx="1"/>
          </p:nvPr>
        </p:nvSpPr>
        <p:spPr bwMode="auto">
          <a:xfrm>
            <a:off x="2572115" y="3621087"/>
            <a:ext cx="9754394" cy="259683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lnSpc>
                <a:spcPct val="90000"/>
              </a:lnSpc>
              <a:buFont typeface="Wingdings 3" panose="05040102010807070707" pitchFamily="18" charset="2"/>
              <a:buChar char=""/>
              <a:tabLst/>
            </a:pPr>
            <a:endParaRPr kumimoji="0" lang="en-US" altLang="en-US" sz="1000" b="0" i="0" u="none" strike="noStrike" normalizeH="0" baseline="0" dirty="0">
              <a:ln>
                <a:noFill/>
              </a:ln>
              <a:solidFill>
                <a:schemeClr val="tx1"/>
              </a:solidFill>
            </a:endParaRPr>
          </a:p>
          <a:p>
            <a:pPr marL="0" marR="0" lvl="0" indent="0" fontAlgn="base">
              <a:lnSpc>
                <a:spcPct val="90000"/>
              </a:lnSpc>
              <a:buFont typeface="Wingdings 3" panose="05040102010807070707" pitchFamily="18" charset="2"/>
              <a:buChar char=""/>
              <a:tabLst/>
            </a:pPr>
            <a:r>
              <a:rPr lang="en-US" dirty="0"/>
              <a:t>The smart bird feeder protects food from unwanted animals by using weight detection and automated access control. Safety and reliability have been improved through design changes. The system is solar-powered, weather-resistant, and features smart monitoring. Future improvements may include optional camera integration. Testing is ongoing and the system shows promising results.</a:t>
            </a:r>
            <a:endParaRPr kumimoji="0" lang="en-US" altLang="en-US" sz="1000" b="0" i="0" u="none" strike="noStrike" normalizeH="0" baseline="0" dirty="0">
              <a:ln>
                <a:noFill/>
              </a:ln>
              <a:solidFill>
                <a:schemeClr val="tx1"/>
              </a:solidFill>
            </a:endParaRPr>
          </a:p>
        </p:txBody>
      </p:sp>
      <p:pic>
        <p:nvPicPr>
          <p:cNvPr id="3" name="Conclusion">
            <a:hlinkClick r:id="" action="ppaction://media"/>
            <a:extLst>
              <a:ext uri="{FF2B5EF4-FFF2-40B4-BE49-F238E27FC236}">
                <a16:creationId xmlns:a16="http://schemas.microsoft.com/office/drawing/2014/main" id="{2B5E555E-2229-8128-E18B-7E0788EF8E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8274" y="386347"/>
            <a:ext cx="406400" cy="406400"/>
          </a:xfrm>
          <a:prstGeom prst="rect">
            <a:avLst/>
          </a:prstGeom>
        </p:spPr>
      </p:pic>
    </p:spTree>
    <p:extLst>
      <p:ext uri="{BB962C8B-B14F-4D97-AF65-F5344CB8AC3E}">
        <p14:creationId xmlns:p14="http://schemas.microsoft.com/office/powerpoint/2010/main" val="378097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1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ADE1F71-FF91-A80E-6597-AC744E946B42}"/>
              </a:ext>
            </a:extLst>
          </p:cNvPr>
          <p:cNvPicPr>
            <a:picLocks noChangeAspect="1" noChangeArrowheads="1"/>
          </p:cNvPicPr>
          <p:nvPr/>
        </p:nvPicPr>
        <p:blipFill>
          <a:blip r:embed="rId12">
            <a:alphaModFix amt="40000"/>
            <a:extLst>
              <a:ext uri="{28A0092B-C50C-407E-A947-70E740481C1C}">
                <a14:useLocalDpi xmlns:a14="http://schemas.microsoft.com/office/drawing/2010/main" val="0"/>
              </a:ext>
            </a:extLst>
          </a:blip>
          <a:srcRect l="2222" r="1" b="1"/>
          <a:stretch/>
        </p:blipFill>
        <p:spPr bwMode="auto">
          <a:xfrm>
            <a:off x="0"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229446" y="2056415"/>
            <a:ext cx="6667934" cy="1496291"/>
          </a:xfrm>
        </p:spPr>
        <p:txBody>
          <a:bodyPr vert="horz" lIns="91440" tIns="45720" rIns="91440" bIns="45720" rtlCol="0">
            <a:normAutofit/>
          </a:bodyPr>
          <a:lstStyle/>
          <a:p>
            <a:r>
              <a:rPr lang="en-US" dirty="0"/>
              <a:t>Project Team 4</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5423725" y="3857614"/>
            <a:ext cx="6765100" cy="1947333"/>
          </a:xfrm>
        </p:spPr>
        <p:txBody>
          <a:bodyPr vert="horz" lIns="91440" tIns="45720" rIns="91440" bIns="45720" rtlCol="0">
            <a:noAutofit/>
          </a:bodyPr>
          <a:lstStyle/>
          <a:p>
            <a:pPr>
              <a:buFont typeface="Wingdings 3" panose="05040102010807070707" pitchFamily="18" charset="2"/>
              <a:buChar char=""/>
            </a:pPr>
            <a:r>
              <a:rPr lang="en-US" sz="3200" dirty="0">
                <a:solidFill>
                  <a:schemeClr val="tx1"/>
                </a:solidFill>
              </a:rPr>
              <a:t>Jeffery Wheeler – Project Lead</a:t>
            </a:r>
          </a:p>
          <a:p>
            <a:pPr>
              <a:buFont typeface="Wingdings 3" panose="05040102010807070707" pitchFamily="18" charset="2"/>
              <a:buChar char=""/>
            </a:pPr>
            <a:r>
              <a:rPr lang="en-US" sz="3200" dirty="0">
                <a:solidFill>
                  <a:schemeClr val="tx1"/>
                </a:solidFill>
              </a:rPr>
              <a:t>Joshua Tilson</a:t>
            </a:r>
          </a:p>
          <a:p>
            <a:pPr>
              <a:buFont typeface="Wingdings 3" panose="05040102010807070707" pitchFamily="18" charset="2"/>
              <a:buChar char=""/>
            </a:pPr>
            <a:r>
              <a:rPr lang="en-US" sz="3200" dirty="0">
                <a:solidFill>
                  <a:schemeClr val="tx1"/>
                </a:solidFill>
              </a:rPr>
              <a:t>Sean Copple </a:t>
            </a:r>
          </a:p>
          <a:p>
            <a:pPr>
              <a:buFont typeface="Wingdings 3" panose="05040102010807070707" pitchFamily="18" charset="2"/>
              <a:buChar char=""/>
            </a:pPr>
            <a:r>
              <a:rPr lang="en-US" sz="3200" dirty="0">
                <a:solidFill>
                  <a:schemeClr val="tx1"/>
                </a:solidFill>
              </a:rPr>
              <a:t>Valentin Wolf</a:t>
            </a:r>
          </a:p>
        </p:txBody>
      </p:sp>
      <p:pic>
        <p:nvPicPr>
          <p:cNvPr id="5" name="Slide two Jeff">
            <a:hlinkClick r:id="" action="ppaction://media"/>
            <a:extLst>
              <a:ext uri="{FF2B5EF4-FFF2-40B4-BE49-F238E27FC236}">
                <a16:creationId xmlns:a16="http://schemas.microsoft.com/office/drawing/2014/main" id="{EE3ED775-86EB-0E8F-6D9F-50511A89AF35}"/>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4614015" y="1231995"/>
            <a:ext cx="406400" cy="406400"/>
          </a:xfrm>
          <a:prstGeom prst="rect">
            <a:avLst/>
          </a:prstGeom>
        </p:spPr>
      </p:pic>
      <p:pic>
        <p:nvPicPr>
          <p:cNvPr id="6" name="Slide two Josh">
            <a:hlinkClick r:id="" action="ppaction://media"/>
            <a:extLst>
              <a:ext uri="{FF2B5EF4-FFF2-40B4-BE49-F238E27FC236}">
                <a16:creationId xmlns:a16="http://schemas.microsoft.com/office/drawing/2014/main" id="{A015BDB5-7FC0-A603-E22A-940530DCFBF7}"/>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5539110" y="1250068"/>
            <a:ext cx="406400" cy="406400"/>
          </a:xfrm>
          <a:prstGeom prst="rect">
            <a:avLst/>
          </a:prstGeom>
        </p:spPr>
      </p:pic>
      <p:pic>
        <p:nvPicPr>
          <p:cNvPr id="7" name="Slide two Sean">
            <a:hlinkClick r:id="" action="ppaction://media"/>
            <a:extLst>
              <a:ext uri="{FF2B5EF4-FFF2-40B4-BE49-F238E27FC236}">
                <a16:creationId xmlns:a16="http://schemas.microsoft.com/office/drawing/2014/main" id="{9A8174A8-7303-06AD-7796-B73FFB024727}"/>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6464205" y="1246842"/>
            <a:ext cx="406400" cy="406400"/>
          </a:xfrm>
          <a:prstGeom prst="rect">
            <a:avLst/>
          </a:prstGeom>
        </p:spPr>
      </p:pic>
      <p:pic>
        <p:nvPicPr>
          <p:cNvPr id="8" name="Slide two Valentin">
            <a:hlinkClick r:id="" action="ppaction://media"/>
            <a:extLst>
              <a:ext uri="{FF2B5EF4-FFF2-40B4-BE49-F238E27FC236}">
                <a16:creationId xmlns:a16="http://schemas.microsoft.com/office/drawing/2014/main" id="{46E352C0-079A-1D4D-6552-3861EB0ADE6E}"/>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7389300" y="1231995"/>
            <a:ext cx="406400" cy="406400"/>
          </a:xfrm>
          <a:prstGeom prst="rect">
            <a:avLst/>
          </a:prstGeom>
        </p:spPr>
      </p:pic>
      <p:pic>
        <p:nvPicPr>
          <p:cNvPr id="9" name="Slide 2 Intro">
            <a:hlinkClick r:id="" action="ppaction://media"/>
            <a:extLst>
              <a:ext uri="{FF2B5EF4-FFF2-40B4-BE49-F238E27FC236}">
                <a16:creationId xmlns:a16="http://schemas.microsoft.com/office/drawing/2014/main" id="{C7449D0C-8C24-89A4-E9C3-E6B966E9CBC4}"/>
              </a:ext>
            </a:extLst>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3688920" y="1231995"/>
            <a:ext cx="406400" cy="406400"/>
          </a:xfrm>
          <a:prstGeom prst="rect">
            <a:avLst/>
          </a:prstGeom>
        </p:spPr>
      </p:pic>
    </p:spTree>
    <p:extLst>
      <p:ext uri="{BB962C8B-B14F-4D97-AF65-F5344CB8AC3E}">
        <p14:creationId xmlns:p14="http://schemas.microsoft.com/office/powerpoint/2010/main" val="264424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6172"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832" fill="hold"/>
                                        <p:tgtEl>
                                          <p:spTgt spid="5"/>
                                        </p:tgtEl>
                                      </p:cBhvr>
                                    </p:cmd>
                                  </p:childTnLst>
                                </p:cTn>
                              </p:par>
                            </p:childTnLst>
                          </p:cTn>
                        </p:par>
                        <p:par>
                          <p:cTn id="11" fill="hold">
                            <p:stCondLst>
                              <p:cond delay="15832"/>
                            </p:stCondLst>
                            <p:childTnLst>
                              <p:par>
                                <p:cTn id="12" presetID="1" presetClass="mediacall" presetSubtype="0" fill="hold" nodeType="afterEffect">
                                  <p:stCondLst>
                                    <p:cond delay="0"/>
                                  </p:stCondLst>
                                  <p:childTnLst>
                                    <p:cmd type="call" cmd="playFrom(0.0)">
                                      <p:cBhvr>
                                        <p:cTn id="13" dur="16646" fill="hold"/>
                                        <p:tgtEl>
                                          <p:spTgt spid="6"/>
                                        </p:tgtEl>
                                      </p:cBhvr>
                                    </p:cmd>
                                  </p:childTnLst>
                                </p:cTn>
                              </p:par>
                            </p:childTnLst>
                          </p:cTn>
                        </p:par>
                        <p:par>
                          <p:cTn id="14" fill="hold">
                            <p:stCondLst>
                              <p:cond delay="32478"/>
                            </p:stCondLst>
                            <p:childTnLst>
                              <p:par>
                                <p:cTn id="15" presetID="1" presetClass="mediacall" presetSubtype="0" fill="hold" nodeType="afterEffect">
                                  <p:stCondLst>
                                    <p:cond delay="0"/>
                                  </p:stCondLst>
                                  <p:childTnLst>
                                    <p:cmd type="call" cmd="playFrom(0.0)">
                                      <p:cBhvr>
                                        <p:cTn id="16" dur="17991" fill="hold"/>
                                        <p:tgtEl>
                                          <p:spTgt spid="7"/>
                                        </p:tgtEl>
                                      </p:cBhvr>
                                    </p:cmd>
                                  </p:childTnLst>
                                </p:cTn>
                              </p:par>
                            </p:childTnLst>
                          </p:cTn>
                        </p:par>
                        <p:par>
                          <p:cTn id="17" fill="hold">
                            <p:stCondLst>
                              <p:cond delay="50469"/>
                            </p:stCondLst>
                            <p:childTnLst>
                              <p:par>
                                <p:cTn id="18" presetID="1" presetClass="mediacall" presetSubtype="0" fill="hold" nodeType="afterEffect">
                                  <p:stCondLst>
                                    <p:cond delay="0"/>
                                  </p:stCondLst>
                                  <p:childTnLst>
                                    <p:cmd type="call" cmd="playFrom(0.0)">
                                      <p:cBhvr>
                                        <p:cTn id="19" dur="1971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6"/>
                </p:tgtEl>
              </p:cMediaNode>
            </p:audio>
            <p:audio>
              <p:cMediaNode vol="80000">
                <p:cTn id="22" fill="hold" display="0">
                  <p:stCondLst>
                    <p:cond delay="indefinite"/>
                  </p:stCondLst>
                  <p:endCondLst>
                    <p:cond evt="onStopAudio" delay="0">
                      <p:tgtEl>
                        <p:sldTgt/>
                      </p:tgtEl>
                    </p:cond>
                  </p:endCondLst>
                </p:cTn>
                <p:tgtEl>
                  <p:spTgt spid="7"/>
                </p:tgtEl>
              </p:cMediaNode>
            </p:audio>
            <p:audio>
              <p:cMediaNode vol="80000">
                <p:cTn id="23" fill="hold" display="0">
                  <p:stCondLst>
                    <p:cond delay="indefinite"/>
                  </p:stCondLst>
                  <p:endCondLst>
                    <p:cond evt="onStopAudio" delay="0">
                      <p:tgtEl>
                        <p:sldTgt/>
                      </p:tgtEl>
                    </p:cond>
                  </p:endCondLst>
                </p:cTn>
                <p:tgtEl>
                  <p:spTgt spid="8"/>
                </p:tgtEl>
              </p:cMediaNode>
            </p:audio>
            <p:audio>
              <p:cMediaNode vol="80000">
                <p:cTn id="24"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Visually searched image">
            <a:extLst>
              <a:ext uri="{FF2B5EF4-FFF2-40B4-BE49-F238E27FC236}">
                <a16:creationId xmlns:a16="http://schemas.microsoft.com/office/drawing/2014/main" id="{812E597F-453F-119A-BC61-96C622D20428}"/>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14093" b="29657"/>
          <a:stretch/>
        </p:blipFill>
        <p:spPr bwMode="auto">
          <a:xfrm>
            <a:off x="0" y="13798"/>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530831" y="681036"/>
            <a:ext cx="4059238" cy="771526"/>
          </a:xfrm>
        </p:spPr>
        <p:txBody>
          <a:bodyPr vert="horz" lIns="91440" tIns="45720" rIns="91440" bIns="45720" rtlCol="0">
            <a:noAutofit/>
          </a:bodyPr>
          <a:lstStyle/>
          <a:p>
            <a:r>
              <a:rPr lang="en-US" sz="6000" dirty="0"/>
              <a:t>outline</a:t>
            </a:r>
          </a:p>
        </p:txBody>
      </p:sp>
      <p:sp>
        <p:nvSpPr>
          <p:cNvPr id="4" name="Rectangle 1">
            <a:extLst>
              <a:ext uri="{FF2B5EF4-FFF2-40B4-BE49-F238E27FC236}">
                <a16:creationId xmlns:a16="http://schemas.microsoft.com/office/drawing/2014/main" id="{CC94EC16-EBC6-F6F2-8431-97F85EB5BF2E}"/>
              </a:ext>
            </a:extLst>
          </p:cNvPr>
          <p:cNvSpPr>
            <a:spLocks noGrp="1" noChangeArrowheads="1"/>
          </p:cNvSpPr>
          <p:nvPr>
            <p:ph type="subTitle" idx="1"/>
          </p:nvPr>
        </p:nvSpPr>
        <p:spPr bwMode="auto">
          <a:xfrm>
            <a:off x="7420119" y="1814514"/>
            <a:ext cx="6765100" cy="396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Introduction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Project Description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to Use It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Block Diagram</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Detailed Schematic</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Flowchart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It Works</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Parts List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Conclusion</a:t>
            </a:r>
          </a:p>
        </p:txBody>
      </p:sp>
      <p:pic>
        <p:nvPicPr>
          <p:cNvPr id="5" name="Slide 3">
            <a:hlinkClick r:id="" action="ppaction://media"/>
            <a:extLst>
              <a:ext uri="{FF2B5EF4-FFF2-40B4-BE49-F238E27FC236}">
                <a16:creationId xmlns:a16="http://schemas.microsoft.com/office/drawing/2014/main" id="{6A214F69-68AF-B7D3-DF66-16DADC411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681036"/>
            <a:ext cx="406400" cy="406400"/>
          </a:xfrm>
          <a:prstGeom prst="rect">
            <a:avLst/>
          </a:prstGeom>
        </p:spPr>
      </p:pic>
    </p:spTree>
    <p:extLst>
      <p:ext uri="{BB962C8B-B14F-4D97-AF65-F5344CB8AC3E}">
        <p14:creationId xmlns:p14="http://schemas.microsoft.com/office/powerpoint/2010/main" val="9663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0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5287A4D0-77F2-7B2B-DAFC-A19C329FFA0E}"/>
              </a:ext>
            </a:extLst>
          </p:cNvPr>
          <p:cNvPicPr>
            <a:picLocks noChangeAspect="1" noChangeArrowheads="1"/>
          </p:cNvPicPr>
          <p:nvPr/>
        </p:nvPicPr>
        <p:blipFill>
          <a:blip r:embed="rId6">
            <a:alphaModFix amt="40000"/>
            <a:extLst>
              <a:ext uri="{28A0092B-C50C-407E-A947-70E740481C1C}">
                <a14:useLocalDpi xmlns:a14="http://schemas.microsoft.com/office/drawing/2010/main" val="0"/>
              </a:ext>
            </a:extLst>
          </a:blip>
          <a:srcRect t="11817" b="8396"/>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697037" y="838200"/>
            <a:ext cx="8791575" cy="2387600"/>
          </a:xfrm>
        </p:spPr>
        <p:txBody>
          <a:bodyPr>
            <a:normAutofit/>
          </a:bodyPr>
          <a:lstStyle/>
          <a:p>
            <a:r>
              <a:rPr lang="en-US" dirty="0"/>
              <a:t>Introduction</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2705099" y="3846946"/>
            <a:ext cx="8259763" cy="2895600"/>
          </a:xfrm>
        </p:spPr>
        <p:txBody>
          <a:bodyPr>
            <a:normAutofit/>
          </a:bodyPr>
          <a:lstStyle/>
          <a:p>
            <a:r>
              <a:rPr lang="en-US" dirty="0"/>
              <a:t>"The Smart Bird Feeder is designed to allow birds access to food while preventing larger animals from stealing it. It uses sensors, servos, a load cell, and a solar-powered system to deliver food only to birds while monitoring food levels and system status."</a:t>
            </a:r>
            <a:endParaRPr lang="en-US" dirty="0">
              <a:solidFill>
                <a:schemeClr val="tx1"/>
              </a:solidFill>
            </a:endParaRPr>
          </a:p>
        </p:txBody>
      </p:sp>
      <p:pic>
        <p:nvPicPr>
          <p:cNvPr id="4" name="Slide 4 1">
            <a:hlinkClick r:id="" action="ppaction://media"/>
            <a:extLst>
              <a:ext uri="{FF2B5EF4-FFF2-40B4-BE49-F238E27FC236}">
                <a16:creationId xmlns:a16="http://schemas.microsoft.com/office/drawing/2014/main" id="{E1361C83-7983-726D-B268-249E9002D5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1621" y="635000"/>
            <a:ext cx="406400" cy="406400"/>
          </a:xfrm>
          <a:prstGeom prst="rect">
            <a:avLst/>
          </a:prstGeom>
        </p:spPr>
      </p:pic>
      <p:pic>
        <p:nvPicPr>
          <p:cNvPr id="5" name="Slide 4 2">
            <a:hlinkClick r:id="" action="ppaction://media"/>
            <a:extLst>
              <a:ext uri="{FF2B5EF4-FFF2-40B4-BE49-F238E27FC236}">
                <a16:creationId xmlns:a16="http://schemas.microsoft.com/office/drawing/2014/main" id="{7604AF8D-3BF4-51BA-687A-37C5A94F45A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453109" y="635000"/>
            <a:ext cx="406400" cy="406400"/>
          </a:xfrm>
          <a:prstGeom prst="rect">
            <a:avLst/>
          </a:prstGeom>
        </p:spPr>
      </p:pic>
    </p:spTree>
    <p:extLst>
      <p:ext uri="{BB962C8B-B14F-4D97-AF65-F5344CB8AC3E}">
        <p14:creationId xmlns:p14="http://schemas.microsoft.com/office/powerpoint/2010/main" val="207883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 presetClass="mediacall" presetSubtype="0" fill="hold" nodeType="withEffect">
                                  <p:stCondLst>
                                    <p:cond delay="1000"/>
                                  </p:stCondLst>
                                  <p:childTnLst>
                                    <p:cmd type="call" cmd="playFrom(0.0)">
                                      <p:cBhvr>
                                        <p:cTn id="12" dur="15014" fill="hold"/>
                                        <p:tgtEl>
                                          <p:spTgt spid="4"/>
                                        </p:tgtEl>
                                      </p:cBhvr>
                                    </p:cmd>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86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7" fill="hold" display="0">
                  <p:stCondLst>
                    <p:cond delay="indefinite"/>
                  </p:stCondLst>
                  <p:endCondLst>
                    <p:cond evt="onStopAudio" delay="0">
                      <p:tgtEl>
                        <p:sldTgt/>
                      </p:tgtEl>
                    </p:cond>
                  </p:endCondLst>
                </p:cTn>
                <p:tgtEl>
                  <p:spTgt spid="4"/>
                </p:tgtEl>
              </p:cMediaNode>
            </p:audio>
            <p:audio>
              <p:cMediaNode vol="80000">
                <p:cTn id="18"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D79857D-6BF3-0AF9-DE93-8B5D63EEB239}"/>
              </a:ext>
            </a:extLst>
          </p:cNvPr>
          <p:cNvPicPr>
            <a:picLocks noChangeAspect="1" noChangeArrowheads="1"/>
          </p:cNvPicPr>
          <p:nvPr/>
        </p:nvPicPr>
        <p:blipFill>
          <a:blip r:embed="rId4">
            <a:alphaModFix amt="35000"/>
            <a:extLst>
              <a:ext uri="{28A0092B-C50C-407E-A947-70E740481C1C}">
                <a14:useLocalDpi xmlns:a14="http://schemas.microsoft.com/office/drawing/2010/main" val="0"/>
              </a:ext>
            </a:extLst>
          </a:blip>
          <a:srcRect t="12670" b="43315"/>
          <a:stretch/>
        </p:blipFill>
        <p:spPr bwMode="auto">
          <a:xfrm>
            <a:off x="-3176" y="-9256"/>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5139532" y="203994"/>
            <a:ext cx="8534400" cy="1507067"/>
          </a:xfrm>
        </p:spPr>
        <p:txBody>
          <a:bodyPr vert="horz" lIns="91440" tIns="45720" rIns="91440" bIns="45720" rtlCol="0" anchor="ctr">
            <a:normAutofit/>
          </a:bodyPr>
          <a:lstStyle/>
          <a:p>
            <a:r>
              <a:rPr lang="en-US" sz="4400" dirty="0"/>
              <a:t>Project Description</a:t>
            </a:r>
          </a:p>
        </p:txBody>
      </p:sp>
      <p:sp>
        <p:nvSpPr>
          <p:cNvPr id="7" name="TextBox 6">
            <a:extLst>
              <a:ext uri="{FF2B5EF4-FFF2-40B4-BE49-F238E27FC236}">
                <a16:creationId xmlns:a16="http://schemas.microsoft.com/office/drawing/2014/main" id="{C363929E-B044-9766-9E94-960880BA3B5F}"/>
              </a:ext>
            </a:extLst>
          </p:cNvPr>
          <p:cNvSpPr txBox="1"/>
          <p:nvPr/>
        </p:nvSpPr>
        <p:spPr>
          <a:xfrm>
            <a:off x="2170176" y="2085965"/>
            <a:ext cx="10021824" cy="3385542"/>
          </a:xfrm>
          <a:prstGeom prst="rect">
            <a:avLst/>
          </a:prstGeom>
          <a:noFill/>
        </p:spPr>
        <p:txBody>
          <a:bodyPr wrap="square" rtlCol="0">
            <a:spAutoFit/>
          </a:bodyPr>
          <a:lstStyle/>
          <a:p>
            <a:r>
              <a:rPr lang="en-US" sz="2800" b="1" dirty="0"/>
              <a:t>Key Functions:</a:t>
            </a:r>
          </a:p>
          <a:p>
            <a:pPr marL="285750" indent="-285750">
              <a:buFont typeface="Arial" panose="020B0604020202020204" pitchFamily="34" charset="0"/>
              <a:buChar char="•"/>
            </a:pPr>
            <a:r>
              <a:rPr lang="en-US" sz="2800" dirty="0"/>
              <a:t>Solar-powered system with tracking for maximum energy capture</a:t>
            </a:r>
          </a:p>
          <a:p>
            <a:pPr marL="285750" indent="-285750">
              <a:buFont typeface="Arial" panose="020B0604020202020204" pitchFamily="34" charset="0"/>
              <a:buChar char="•"/>
            </a:pPr>
            <a:r>
              <a:rPr lang="en-US" sz="2800" dirty="0"/>
              <a:t>Load cell to detect bird weight</a:t>
            </a:r>
          </a:p>
          <a:p>
            <a:pPr marL="285750" indent="-285750">
              <a:buFont typeface="Arial" panose="020B0604020202020204" pitchFamily="34" charset="0"/>
              <a:buChar char="•"/>
            </a:pPr>
            <a:r>
              <a:rPr lang="en-US" sz="2800" dirty="0"/>
              <a:t>Servo-controlled food gate</a:t>
            </a:r>
          </a:p>
          <a:p>
            <a:pPr marL="285750" indent="-285750">
              <a:buFont typeface="Arial" panose="020B0604020202020204" pitchFamily="34" charset="0"/>
              <a:buChar char="•"/>
            </a:pPr>
            <a:r>
              <a:rPr lang="en-US" sz="2800" dirty="0"/>
              <a:t>Light sensors to track day/night cycles</a:t>
            </a:r>
          </a:p>
          <a:p>
            <a:pPr marL="285750" indent="-285750">
              <a:buFont typeface="Arial" panose="020B0604020202020204" pitchFamily="34" charset="0"/>
              <a:buChar char="•"/>
            </a:pPr>
            <a:r>
              <a:rPr lang="en-US" sz="2800" dirty="0"/>
              <a:t>Food level monitoring</a:t>
            </a:r>
          </a:p>
          <a:p>
            <a:pPr marL="285750" indent="-285750">
              <a:buFont typeface="Arial" panose="020B0604020202020204" pitchFamily="34" charset="0"/>
              <a:buChar char="•"/>
            </a:pPr>
            <a:r>
              <a:rPr lang="en-US" sz="2800" dirty="0"/>
              <a:t>Safety sensors to protect birds from gate movement</a:t>
            </a:r>
          </a:p>
          <a:p>
            <a:pPr marL="285750" indent="-285750">
              <a:buFont typeface="Arial" panose="020B0604020202020204" pitchFamily="34" charset="0"/>
              <a:buChar char="•"/>
            </a:pPr>
            <a:endParaRPr lang="en-US" dirty="0"/>
          </a:p>
        </p:txBody>
      </p:sp>
      <p:pic>
        <p:nvPicPr>
          <p:cNvPr id="4" name="Slide 5">
            <a:hlinkClick r:id="" action="ppaction://media"/>
            <a:extLst>
              <a:ext uri="{FF2B5EF4-FFF2-40B4-BE49-F238E27FC236}">
                <a16:creationId xmlns:a16="http://schemas.microsoft.com/office/drawing/2014/main" id="{B5964E05-8E90-90F4-BE82-573DA03C8D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543106"/>
            <a:ext cx="406400" cy="406400"/>
          </a:xfrm>
          <a:prstGeom prst="rect">
            <a:avLst/>
          </a:prstGeom>
        </p:spPr>
      </p:pic>
    </p:spTree>
    <p:extLst>
      <p:ext uri="{BB962C8B-B14F-4D97-AF65-F5344CB8AC3E}">
        <p14:creationId xmlns:p14="http://schemas.microsoft.com/office/powerpoint/2010/main" val="101158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7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9553D963-C014-51C3-CD3C-A7E35810B0DA}"/>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l="5254" r="7190"/>
          <a:stretch/>
        </p:blipFill>
        <p:spPr bwMode="auto">
          <a:xfrm>
            <a:off x="-3175"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433229" y="169676"/>
            <a:ext cx="8001000" cy="1012152"/>
          </a:xfrm>
        </p:spPr>
        <p:txBody>
          <a:bodyPr vert="horz" lIns="91440" tIns="45720" rIns="91440" bIns="45720" rtlCol="0">
            <a:normAutofit/>
          </a:bodyPr>
          <a:lstStyle/>
          <a:p>
            <a:r>
              <a:rPr lang="en-US" sz="5400" dirty="0"/>
              <a:t>How to Use It</a:t>
            </a:r>
          </a:p>
        </p:txBody>
      </p:sp>
      <p:sp>
        <p:nvSpPr>
          <p:cNvPr id="3" name="Rectangle 1">
            <a:extLst>
              <a:ext uri="{FF2B5EF4-FFF2-40B4-BE49-F238E27FC236}">
                <a16:creationId xmlns:a16="http://schemas.microsoft.com/office/drawing/2014/main" id="{7394981D-5DDE-88CA-90FA-F9616231ED4A}"/>
              </a:ext>
            </a:extLst>
          </p:cNvPr>
          <p:cNvSpPr>
            <a:spLocks noGrp="1" noChangeArrowheads="1"/>
          </p:cNvSpPr>
          <p:nvPr>
            <p:ph type="subTitle" idx="1"/>
          </p:nvPr>
        </p:nvSpPr>
        <p:spPr bwMode="auto">
          <a:xfrm>
            <a:off x="2317183" y="2005927"/>
            <a:ext cx="9523376"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Place the bird feeder outdoors</a:t>
            </a:r>
            <a:r>
              <a:rPr kumimoji="0" lang="en-US" altLang="en-US" sz="2400" b="0" i="0" u="none" strike="noStrike" cap="none" normalizeH="0" baseline="0" dirty="0">
                <a:ln>
                  <a:noFill/>
                </a:ln>
                <a:solidFill>
                  <a:schemeClr val="tx1"/>
                </a:solidFill>
                <a:effectLst/>
                <a:latin typeface="Arial" panose="020B0604020202020204" pitchFamily="34" charset="0"/>
              </a:rPr>
              <a:t> where it can get full sunlight.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Attach the solar tracker</a:t>
            </a:r>
            <a:r>
              <a:rPr kumimoji="0" lang="en-US" altLang="en-US" sz="2400" b="0" i="0" u="none" strike="noStrike" cap="none" normalizeH="0" baseline="0" dirty="0">
                <a:ln>
                  <a:noFill/>
                </a:ln>
                <a:solidFill>
                  <a:schemeClr val="tx1"/>
                </a:solidFill>
                <a:effectLst/>
                <a:latin typeface="Arial" panose="020B0604020202020204" pitchFamily="34" charset="0"/>
              </a:rPr>
              <a:t>, making sure it can move freely and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follow the sun.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Fill the food container</a:t>
            </a:r>
            <a:r>
              <a:rPr kumimoji="0" lang="en-US" altLang="en-US" sz="2400" b="0" i="0" u="none" strike="noStrike" cap="none" normalizeH="0" baseline="0" dirty="0">
                <a:ln>
                  <a:noFill/>
                </a:ln>
                <a:solidFill>
                  <a:schemeClr val="tx1"/>
                </a:solidFill>
                <a:effectLst/>
                <a:latin typeface="Arial" panose="020B0604020202020204" pitchFamily="34" charset="0"/>
              </a:rPr>
              <a:t> through the top hatch.</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Turn on the system</a:t>
            </a:r>
            <a:r>
              <a:rPr kumimoji="0" lang="en-US" altLang="en-US" sz="2400" b="0" i="0" u="none" strike="noStrike" cap="none" normalizeH="0" baseline="0" dirty="0">
                <a:ln>
                  <a:noFill/>
                </a:ln>
                <a:solidFill>
                  <a:schemeClr val="tx1"/>
                </a:solidFill>
                <a:effectLst/>
                <a:latin typeface="Arial" panose="020B0604020202020204" pitchFamily="34" charset="0"/>
              </a:rPr>
              <a:t> – the Raspberry Pi Pico W will automatically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start all functions.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The feeder runs on its own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Sensors check weight to allow only birds.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A servo dispenses food in small portions.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 errors are detected and logged.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 night</a:t>
            </a:r>
            <a:r>
              <a:rPr kumimoji="0" lang="en-US" altLang="en-US" sz="2400" b="0" i="0" u="none" strike="noStrike" cap="none" normalizeH="0" baseline="0" dirty="0">
                <a:ln>
                  <a:noFill/>
                </a:ln>
                <a:solidFill>
                  <a:schemeClr val="tx1"/>
                </a:solidFill>
                <a:effectLst/>
                <a:latin typeface="Arial" panose="020B0604020202020204" pitchFamily="34" charset="0"/>
              </a:rPr>
              <a:t>, the system goes into standby mode.</a:t>
            </a:r>
          </a:p>
        </p:txBody>
      </p:sp>
      <p:pic>
        <p:nvPicPr>
          <p:cNvPr id="5" name="Slide 6">
            <a:hlinkClick r:id="" action="ppaction://media"/>
            <a:extLst>
              <a:ext uri="{FF2B5EF4-FFF2-40B4-BE49-F238E27FC236}">
                <a16:creationId xmlns:a16="http://schemas.microsoft.com/office/drawing/2014/main" id="{FC4CC1CA-2A16-EE75-513B-A84B180029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03601" y="472552"/>
            <a:ext cx="406400" cy="406400"/>
          </a:xfrm>
          <a:prstGeom prst="rect">
            <a:avLst/>
          </a:prstGeom>
        </p:spPr>
      </p:pic>
    </p:spTree>
    <p:extLst>
      <p:ext uri="{BB962C8B-B14F-4D97-AF65-F5344CB8AC3E}">
        <p14:creationId xmlns:p14="http://schemas.microsoft.com/office/powerpoint/2010/main" val="213737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2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30" name="Group 1029">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31" name="Rectangle 1030">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533790" y="218282"/>
            <a:ext cx="8830733" cy="936096"/>
          </a:xfrm>
        </p:spPr>
        <p:txBody>
          <a:bodyPr>
            <a:normAutofit/>
          </a:bodyPr>
          <a:lstStyle/>
          <a:p>
            <a:r>
              <a:rPr lang="en-US" sz="4400" dirty="0"/>
              <a:t>Block Diagram</a:t>
            </a:r>
          </a:p>
        </p:txBody>
      </p:sp>
      <p:grpSp>
        <p:nvGrpSpPr>
          <p:cNvPr id="1034" name="Group 1033">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35"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036"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7"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8"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9"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0"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1"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2"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3"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4"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5"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6"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047"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8"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9"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0"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1"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052"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3"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4"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5"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6"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7"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8"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9"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0"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1"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063" name="Group 1062">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64"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5"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6"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7"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8"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9"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0"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1"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2"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3"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pic>
        <p:nvPicPr>
          <p:cNvPr id="3" name="Picture 2">
            <a:extLst>
              <a:ext uri="{FF2B5EF4-FFF2-40B4-BE49-F238E27FC236}">
                <a16:creationId xmlns:a16="http://schemas.microsoft.com/office/drawing/2014/main" id="{56A7F6AE-7DEE-73FC-288F-257D97E636C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06616" y="1553193"/>
            <a:ext cx="8723206" cy="4668220"/>
          </a:xfrm>
          <a:prstGeom prst="rect">
            <a:avLst/>
          </a:prstGeom>
          <a:noFill/>
          <a:ln>
            <a:noFill/>
          </a:ln>
        </p:spPr>
      </p:pic>
      <p:pic>
        <p:nvPicPr>
          <p:cNvPr id="4" name="Slide 7">
            <a:hlinkClick r:id="" action="ppaction://media"/>
            <a:extLst>
              <a:ext uri="{FF2B5EF4-FFF2-40B4-BE49-F238E27FC236}">
                <a16:creationId xmlns:a16="http://schemas.microsoft.com/office/drawing/2014/main" id="{FAE4101F-2FB4-1DFF-E0FB-E1BF358684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48626" y="523876"/>
            <a:ext cx="406400" cy="406400"/>
          </a:xfrm>
          <a:prstGeom prst="rect">
            <a:avLst/>
          </a:prstGeom>
        </p:spPr>
      </p:pic>
    </p:spTree>
    <p:extLst>
      <p:ext uri="{BB962C8B-B14F-4D97-AF65-F5344CB8AC3E}">
        <p14:creationId xmlns:p14="http://schemas.microsoft.com/office/powerpoint/2010/main" val="158853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566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3" name="Picture 2" descr="A diagram of a machine&#10;&#10;AI-generated content may be incorrect.">
            <a:extLst>
              <a:ext uri="{FF2B5EF4-FFF2-40B4-BE49-F238E27FC236}">
                <a16:creationId xmlns:a16="http://schemas.microsoft.com/office/drawing/2014/main" id="{74DE7E56-4EF4-80E7-1CF3-D629CA292BEF}"/>
              </a:ext>
            </a:extLst>
          </p:cNvPr>
          <p:cNvPicPr>
            <a:picLocks noChangeAspect="1"/>
          </p:cNvPicPr>
          <p:nvPr/>
        </p:nvPicPr>
        <p:blipFill>
          <a:blip r:embed="rId4"/>
          <a:stretch>
            <a:fillRect/>
          </a:stretch>
        </p:blipFill>
        <p:spPr>
          <a:xfrm>
            <a:off x="3124200" y="1336040"/>
            <a:ext cx="6705600" cy="4722576"/>
          </a:xfrm>
          <a:prstGeom prst="rect">
            <a:avLst/>
          </a:prstGeom>
        </p:spPr>
      </p:pic>
      <p:pic>
        <p:nvPicPr>
          <p:cNvPr id="4" name="Slide 8">
            <a:hlinkClick r:id="" action="ppaction://media"/>
            <a:extLst>
              <a:ext uri="{FF2B5EF4-FFF2-40B4-BE49-F238E27FC236}">
                <a16:creationId xmlns:a16="http://schemas.microsoft.com/office/drawing/2014/main" id="{3CA40F87-8785-EE4B-D6B4-2C3FC6571D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9741" y="423863"/>
            <a:ext cx="406400" cy="406400"/>
          </a:xfrm>
          <a:prstGeom prst="rect">
            <a:avLst/>
          </a:prstGeom>
        </p:spPr>
      </p:pic>
    </p:spTree>
    <p:extLst>
      <p:ext uri="{BB962C8B-B14F-4D97-AF65-F5344CB8AC3E}">
        <p14:creationId xmlns:p14="http://schemas.microsoft.com/office/powerpoint/2010/main" val="51060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1001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4" name="Picture 3">
            <a:extLst>
              <a:ext uri="{FF2B5EF4-FFF2-40B4-BE49-F238E27FC236}">
                <a16:creationId xmlns:a16="http://schemas.microsoft.com/office/drawing/2014/main" id="{FA756FD1-9BBC-3281-4DEF-17FD609395D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1323657"/>
            <a:ext cx="7412502" cy="5251314"/>
          </a:xfrm>
          <a:prstGeom prst="rect">
            <a:avLst/>
          </a:prstGeom>
          <a:noFill/>
          <a:ln>
            <a:noFill/>
          </a:ln>
        </p:spPr>
      </p:pic>
      <p:pic>
        <p:nvPicPr>
          <p:cNvPr id="3" name="Sldie 9">
            <a:hlinkClick r:id="" action="ppaction://media"/>
            <a:extLst>
              <a:ext uri="{FF2B5EF4-FFF2-40B4-BE49-F238E27FC236}">
                <a16:creationId xmlns:a16="http://schemas.microsoft.com/office/drawing/2014/main" id="{FDBD080B-E9E1-51A2-568F-C8A811A313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610" y="518226"/>
            <a:ext cx="406400" cy="406400"/>
          </a:xfrm>
          <a:prstGeom prst="rect">
            <a:avLst/>
          </a:prstGeom>
        </p:spPr>
      </p:pic>
    </p:spTree>
    <p:extLst>
      <p:ext uri="{BB962C8B-B14F-4D97-AF65-F5344CB8AC3E}">
        <p14:creationId xmlns:p14="http://schemas.microsoft.com/office/powerpoint/2010/main" val="354803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581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149</TotalTime>
  <Words>423</Words>
  <Application>Microsoft Office PowerPoint</Application>
  <PresentationFormat>Widescreen</PresentationFormat>
  <Paragraphs>50</Paragraphs>
  <Slides>15</Slides>
  <Notes>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Tw Cen MT</vt:lpstr>
      <vt:lpstr>Wingdings 3</vt:lpstr>
      <vt:lpstr>Circuit</vt:lpstr>
      <vt:lpstr>The Smart Bird Feeder</vt:lpstr>
      <vt:lpstr>Project Team 4</vt:lpstr>
      <vt:lpstr>outline</vt:lpstr>
      <vt:lpstr>Introduction</vt:lpstr>
      <vt:lpstr>Project Description</vt:lpstr>
      <vt:lpstr>How to Use It</vt:lpstr>
      <vt:lpstr>Block Diagram</vt:lpstr>
      <vt:lpstr>Detailed Schematic</vt:lpstr>
      <vt:lpstr>Detailed Schematic</vt:lpstr>
      <vt:lpstr>Flowchart</vt:lpstr>
      <vt:lpstr>PowerPoint Presentation</vt:lpstr>
      <vt:lpstr>How It Works</vt:lpstr>
      <vt:lpstr>Parts List and budget</vt:lpstr>
      <vt:lpstr>The Smart Bird Feeder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Wolf, Valentin</dc:creator>
  <cp:lastModifiedBy>Sean Copple</cp:lastModifiedBy>
  <cp:revision>33</cp:revision>
  <dcterms:created xsi:type="dcterms:W3CDTF">2025-04-28T12:48:41Z</dcterms:created>
  <dcterms:modified xsi:type="dcterms:W3CDTF">2025-06-16T01:19:22Z</dcterms:modified>
</cp:coreProperties>
</file>

<file path=docProps/thumbnail.jpeg>
</file>